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10" d="100"/>
          <a:sy n="110" d="100"/>
        </p:scale>
        <p:origin x="216" y="6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42287-8ACB-41F6-8ED6-0B3B851C1925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C51104-FE67-4C02-AD4B-0FE8B863CBA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51104-FE67-4C02-AD4B-0FE8B863CBA6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42155-39B0-4697-8233-BD5650CEB761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5B209-C60B-406C-8B33-109C9BFDB5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42155-39B0-4697-8233-BD5650CEB761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5B209-C60B-406C-8B33-109C9BFDB5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42155-39B0-4697-8233-BD5650CEB761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5B209-C60B-406C-8B33-109C9BFDB5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42155-39B0-4697-8233-BD5650CEB761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5B209-C60B-406C-8B33-109C9BFDB5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42155-39B0-4697-8233-BD5650CEB761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5B209-C60B-406C-8B33-109C9BFDB5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42155-39B0-4697-8233-BD5650CEB761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5B209-C60B-406C-8B33-109C9BFDB5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42155-39B0-4697-8233-BD5650CEB761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5B209-C60B-406C-8B33-109C9BFDB5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42155-39B0-4697-8233-BD5650CEB761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5B209-C60B-406C-8B33-109C9BFDB5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42155-39B0-4697-8233-BD5650CEB761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5B209-C60B-406C-8B33-109C9BFDB5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42155-39B0-4697-8233-BD5650CEB761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5B209-C60B-406C-8B33-109C9BFDB5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42155-39B0-4697-8233-BD5650CEB761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5B209-C60B-406C-8B33-109C9BFDB5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42155-39B0-4697-8233-BD5650CEB761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5B209-C60B-406C-8B33-109C9BFDB5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-76200" y="0"/>
            <a:ext cx="9220200" cy="6858000"/>
            <a:chOff x="-76200" y="0"/>
            <a:chExt cx="9220200" cy="6858000"/>
          </a:xfrm>
        </p:grpSpPr>
        <p:sp>
          <p:nvSpPr>
            <p:cNvPr id="10" name="Rectangle 9"/>
            <p:cNvSpPr/>
            <p:nvPr/>
          </p:nvSpPr>
          <p:spPr>
            <a:xfrm rot="10800000">
              <a:off x="0" y="838200"/>
              <a:ext cx="3962400" cy="6019800"/>
            </a:xfrm>
            <a:prstGeom prst="rect">
              <a:avLst/>
            </a:prstGeom>
            <a:gradFill flip="none" rotWithShape="1">
              <a:gsLst>
                <a:gs pos="7000">
                  <a:schemeClr val="bg1"/>
                </a:gs>
                <a:gs pos="7000">
                  <a:schemeClr val="accent1">
                    <a:tint val="44500"/>
                    <a:satMod val="160000"/>
                  </a:schemeClr>
                </a:gs>
                <a:gs pos="31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outerShdw blurRad="107950" dist="12700" dir="5400000" algn="ctr">
                <a:srgbClr val="000000"/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038600" y="1143000"/>
              <a:ext cx="5105400" cy="5715000"/>
            </a:xfrm>
            <a:prstGeom prst="rect">
              <a:avLst/>
            </a:prstGeom>
            <a:gradFill flip="none" rotWithShape="1">
              <a:gsLst>
                <a:gs pos="7000">
                  <a:schemeClr val="bg1"/>
                </a:gs>
                <a:gs pos="7000">
                  <a:schemeClr val="accent1">
                    <a:tint val="44500"/>
                    <a:satMod val="160000"/>
                  </a:schemeClr>
                </a:gs>
                <a:gs pos="31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outerShdw blurRad="107950" dist="12700" dir="5400000" algn="ctr">
                <a:srgbClr val="000000"/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-76200" y="2362200"/>
              <a:ext cx="3886200" cy="22159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mk-MK" sz="4800" b="1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cs typeface="Tahoma" pitchFamily="34" charset="0"/>
                </a:rPr>
                <a:t>ПОКАНА</a:t>
              </a:r>
              <a:r>
                <a:rPr lang="mk-MK" sz="4800" dirty="0" smtClean="0">
                  <a:solidFill>
                    <a:schemeClr val="accent1">
                      <a:lumMod val="75000"/>
                    </a:schemeClr>
                  </a:solidFill>
                  <a:latin typeface="Tahoma" pitchFamily="34" charset="0"/>
                  <a:cs typeface="Tahoma" pitchFamily="34" charset="0"/>
                </a:rPr>
                <a:t> </a:t>
              </a:r>
            </a:p>
            <a:p>
              <a:pPr algn="ctr"/>
              <a:r>
                <a:rPr lang="mk-MK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cs typeface="Tahoma" pitchFamily="34" charset="0"/>
                </a:rPr>
                <a:t>за</a:t>
              </a:r>
              <a:r>
                <a:rPr lang="mk-MK" sz="2400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cs typeface="Tahoma" pitchFamily="34" charset="0"/>
                </a:rPr>
                <a:t> </a:t>
              </a:r>
            </a:p>
            <a:p>
              <a:pPr algn="ctr"/>
              <a:endParaRPr lang="mk-MK" sz="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endParaRPr>
            </a:p>
            <a:p>
              <a:pPr algn="ctr"/>
              <a:r>
                <a:rPr lang="mk-MK" sz="2400" b="1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cs typeface="Tahoma" pitchFamily="34" charset="0"/>
                </a:rPr>
                <a:t>ПРВ АКАДЕМСКИ ЧАС </a:t>
              </a:r>
            </a:p>
            <a:p>
              <a:pPr algn="ctr"/>
              <a:endParaRPr lang="mk-MK" sz="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endParaRPr>
            </a:p>
            <a:p>
              <a:pPr algn="ctr"/>
              <a:r>
                <a:rPr lang="mk-MK" sz="1600" b="1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cs typeface="Tahoma" pitchFamily="34" charset="0"/>
                </a:rPr>
                <a:t>на студентите од генерацијата </a:t>
              </a:r>
              <a:r>
                <a:rPr lang="mk-MK" sz="1600" b="1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cs typeface="Tahoma" pitchFamily="34" charset="0"/>
                </a:rPr>
                <a:t>201</a:t>
              </a:r>
              <a:r>
                <a:rPr lang="en-US" sz="1600" b="1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cs typeface="Tahoma" pitchFamily="34" charset="0"/>
                </a:rPr>
                <a:t>7</a:t>
              </a:r>
              <a:r>
                <a:rPr lang="mk-MK" sz="1600" b="1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cs typeface="Tahoma" pitchFamily="34" charset="0"/>
                </a:rPr>
                <a:t>/201</a:t>
              </a:r>
              <a:r>
                <a:rPr lang="en-US" sz="1600" b="1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cs typeface="Tahoma" pitchFamily="34" charset="0"/>
                </a:rPr>
                <a:t>8</a:t>
              </a:r>
              <a:endParaRPr lang="en-US" sz="1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038600" y="1143000"/>
              <a:ext cx="5105400" cy="406265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mk-MK" sz="1600" dirty="0" smtClean="0">
                  <a:solidFill>
                    <a:schemeClr val="accent1">
                      <a:lumMod val="75000"/>
                    </a:schemeClr>
                  </a:solidFill>
                  <a:latin typeface="Tahoma" pitchFamily="34" charset="0"/>
                  <a:cs typeface="Tahoma" pitchFamily="34" charset="0"/>
                </a:rPr>
                <a:t>● </a:t>
              </a:r>
              <a:r>
                <a:rPr lang="mk-MK" sz="1400" dirty="0" smtClean="0">
                  <a:solidFill>
                    <a:schemeClr val="accent1">
                      <a:lumMod val="75000"/>
                    </a:schemeClr>
                  </a:solidFill>
                  <a:latin typeface="Tahoma" pitchFamily="34" charset="0"/>
                  <a:cs typeface="Tahoma" pitchFamily="34" charset="0"/>
                </a:rPr>
                <a:t>Отварање на настанот</a:t>
              </a:r>
            </a:p>
            <a:p>
              <a:endParaRPr lang="mk-MK" sz="1400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Tahoma" pitchFamily="34" charset="0"/>
              </a:endParaRPr>
            </a:p>
            <a:p>
              <a:r>
                <a:rPr lang="mk-MK" sz="1400" dirty="0">
                  <a:solidFill>
                    <a:schemeClr val="accent1">
                      <a:lumMod val="75000"/>
                    </a:schemeClr>
                  </a:solidFill>
                  <a:latin typeface="Tahoma" pitchFamily="34" charset="0"/>
                  <a:cs typeface="Tahoma" pitchFamily="34" charset="0"/>
                </a:rPr>
                <a:t>● </a:t>
              </a:r>
              <a:r>
                <a:rPr lang="mk-MK" sz="1400" dirty="0" smtClean="0">
                  <a:solidFill>
                    <a:schemeClr val="accent1">
                      <a:lumMod val="75000"/>
                    </a:schemeClr>
                  </a:solidFill>
                  <a:latin typeface="Tahoma" pitchFamily="34" charset="0"/>
                  <a:cs typeface="Tahoma" pitchFamily="34" charset="0"/>
                </a:rPr>
                <a:t>Поздравен </a:t>
              </a:r>
              <a:r>
                <a:rPr lang="mk-MK" sz="1400" dirty="0">
                  <a:solidFill>
                    <a:schemeClr val="accent1">
                      <a:lumMod val="75000"/>
                    </a:schemeClr>
                  </a:solidFill>
                  <a:latin typeface="Tahoma" pitchFamily="34" charset="0"/>
                  <a:cs typeface="Tahoma" pitchFamily="34" charset="0"/>
                </a:rPr>
                <a:t>говор на деканот на ФЕИТ, </a:t>
              </a:r>
            </a:p>
            <a:p>
              <a:r>
                <a:rPr lang="mk-MK" sz="1400" dirty="0">
                  <a:solidFill>
                    <a:schemeClr val="accent1">
                      <a:lumMod val="75000"/>
                    </a:schemeClr>
                  </a:solidFill>
                  <a:latin typeface="Tahoma" pitchFamily="34" charset="0"/>
                  <a:cs typeface="Tahoma" pitchFamily="34" charset="0"/>
                </a:rPr>
                <a:t>     проф. д-р </a:t>
              </a:r>
              <a:r>
                <a:rPr lang="mk-MK" sz="1400" dirty="0" smtClean="0">
                  <a:solidFill>
                    <a:schemeClr val="accent1">
                      <a:lumMod val="75000"/>
                    </a:schemeClr>
                  </a:solidFill>
                  <a:latin typeface="Tahoma" pitchFamily="34" charset="0"/>
                  <a:cs typeface="Tahoma" pitchFamily="34" charset="0"/>
                </a:rPr>
                <a:t>Димитар Ташковски</a:t>
              </a:r>
            </a:p>
            <a:p>
              <a:endParaRPr lang="mk-MK" sz="400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Tahoma" pitchFamily="34" charset="0"/>
              </a:endParaRPr>
            </a:p>
            <a:p>
              <a:r>
                <a:rPr lang="mk-MK" sz="1400" dirty="0" smtClean="0">
                  <a:solidFill>
                    <a:schemeClr val="accent1">
                      <a:lumMod val="75000"/>
                    </a:schemeClr>
                  </a:solidFill>
                  <a:latin typeface="Tahoma" pitchFamily="34" charset="0"/>
                  <a:cs typeface="Tahoma" pitchFamily="34" charset="0"/>
                </a:rPr>
                <a:t>     </a:t>
              </a:r>
              <a:endParaRPr lang="mk-MK" sz="1200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Tahoma" pitchFamily="34" charset="0"/>
              </a:endParaRPr>
            </a:p>
            <a:p>
              <a:r>
                <a:rPr lang="mk-MK" sz="1600" dirty="0" smtClean="0">
                  <a:solidFill>
                    <a:schemeClr val="accent1">
                      <a:lumMod val="75000"/>
                    </a:schemeClr>
                  </a:solidFill>
                  <a:latin typeface="Tahoma" pitchFamily="34" charset="0"/>
                  <a:cs typeface="Tahoma" pitchFamily="34" charset="0"/>
                </a:rPr>
                <a:t>● О</a:t>
              </a:r>
              <a:r>
                <a:rPr lang="mk-MK" sz="1400" dirty="0" smtClean="0">
                  <a:solidFill>
                    <a:schemeClr val="accent1">
                      <a:lumMod val="75000"/>
                    </a:schemeClr>
                  </a:solidFill>
                  <a:latin typeface="Tahoma" pitchFamily="34" charset="0"/>
                  <a:cs typeface="Tahoma" pitchFamily="34" charset="0"/>
                </a:rPr>
                <a:t>браќање на гостите</a:t>
              </a:r>
              <a:endParaRPr lang="en-US" sz="1400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Tahoma" pitchFamily="34" charset="0"/>
              </a:endParaRPr>
            </a:p>
            <a:p>
              <a:endParaRPr lang="mk-MK" sz="1400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Tahoma" pitchFamily="34" charset="0"/>
              </a:endParaRPr>
            </a:p>
            <a:p>
              <a:r>
                <a:rPr lang="mk-MK" sz="1600" dirty="0" smtClean="0">
                  <a:solidFill>
                    <a:schemeClr val="accent1">
                      <a:lumMod val="75000"/>
                    </a:schemeClr>
                  </a:solidFill>
                  <a:latin typeface="Tahoma" pitchFamily="34" charset="0"/>
                  <a:cs typeface="Tahoma" pitchFamily="34" charset="0"/>
                </a:rPr>
                <a:t>● </a:t>
              </a:r>
              <a:r>
                <a:rPr lang="mk-MK" sz="1400" dirty="0" smtClean="0">
                  <a:solidFill>
                    <a:schemeClr val="accent1">
                      <a:lumMod val="75000"/>
                    </a:schemeClr>
                  </a:solidFill>
                  <a:latin typeface="Tahoma" pitchFamily="34" charset="0"/>
                  <a:cs typeface="Tahoma" pitchFamily="34" charset="0"/>
                </a:rPr>
                <a:t>Обраќање на претставник на студентскиот парламент</a:t>
              </a:r>
            </a:p>
            <a:p>
              <a:r>
                <a:rPr lang="mk-MK" sz="1400" dirty="0" smtClean="0">
                  <a:solidFill>
                    <a:schemeClr val="accent1">
                      <a:lumMod val="75000"/>
                    </a:schemeClr>
                  </a:solidFill>
                  <a:latin typeface="Tahoma" pitchFamily="34" charset="0"/>
                  <a:cs typeface="Tahoma" pitchFamily="34" charset="0"/>
                </a:rPr>
                <a:t>    на ФЕИТ</a:t>
              </a:r>
            </a:p>
            <a:p>
              <a:pPr>
                <a:spcBef>
                  <a:spcPts val="1200"/>
                </a:spcBef>
              </a:pPr>
              <a:r>
                <a:rPr lang="mk-MK" sz="1600" dirty="0">
                  <a:solidFill>
                    <a:srgbClr val="4F81BD">
                      <a:lumMod val="75000"/>
                    </a:srgbClr>
                  </a:solidFill>
                  <a:latin typeface="Tahoma" pitchFamily="34" charset="0"/>
                  <a:cs typeface="Tahoma" pitchFamily="34" charset="0"/>
                </a:rPr>
                <a:t>● </a:t>
              </a:r>
              <a:r>
                <a:rPr lang="mk-MK" sz="1400" dirty="0" smtClean="0">
                  <a:solidFill>
                    <a:schemeClr val="accent1">
                      <a:lumMod val="75000"/>
                    </a:schemeClr>
                  </a:solidFill>
                  <a:latin typeface="Tahoma" pitchFamily="34" charset="0"/>
                  <a:cs typeface="Tahoma" pitchFamily="34" charset="0"/>
                </a:rPr>
                <a:t>Свечено </a:t>
              </a:r>
              <a:r>
                <a:rPr lang="mk-MK" sz="1400" dirty="0">
                  <a:solidFill>
                    <a:schemeClr val="accent1">
                      <a:lumMod val="75000"/>
                    </a:schemeClr>
                  </a:solidFill>
                  <a:latin typeface="Tahoma" pitchFamily="34" charset="0"/>
                  <a:cs typeface="Tahoma" pitchFamily="34" charset="0"/>
                </a:rPr>
                <a:t>доделување на индексите на студентите</a:t>
              </a:r>
            </a:p>
            <a:p>
              <a:r>
                <a:rPr lang="mk-MK" sz="1400" dirty="0">
                  <a:solidFill>
                    <a:schemeClr val="accent1">
                      <a:lumMod val="75000"/>
                    </a:schemeClr>
                  </a:solidFill>
                  <a:latin typeface="Tahoma" pitchFamily="34" charset="0"/>
                  <a:cs typeface="Tahoma" pitchFamily="34" charset="0"/>
                </a:rPr>
                <a:t>    добитници на </a:t>
              </a:r>
              <a:r>
                <a:rPr lang="mk-MK" sz="1400" dirty="0" smtClean="0">
                  <a:solidFill>
                    <a:schemeClr val="accent1">
                      <a:lumMod val="75000"/>
                    </a:schemeClr>
                  </a:solidFill>
                  <a:latin typeface="Tahoma" pitchFamily="34" charset="0"/>
                  <a:cs typeface="Tahoma" pitchFamily="34" charset="0"/>
                </a:rPr>
                <a:t>стипендии</a:t>
              </a:r>
              <a:endParaRPr lang="mk-MK" sz="14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Tahoma" pitchFamily="34" charset="0"/>
              </a:endParaRPr>
            </a:p>
            <a:p>
              <a:endParaRPr lang="mk-MK" sz="4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Tahoma" pitchFamily="34" charset="0"/>
              </a:endParaRPr>
            </a:p>
            <a:p>
              <a:pPr>
                <a:spcBef>
                  <a:spcPts val="1200"/>
                </a:spcBef>
              </a:pPr>
              <a:r>
                <a:rPr lang="mk-MK" sz="1600" dirty="0">
                  <a:solidFill>
                    <a:srgbClr val="4F81BD">
                      <a:lumMod val="75000"/>
                    </a:srgbClr>
                  </a:solidFill>
                  <a:latin typeface="Tahoma" pitchFamily="34" charset="0"/>
                  <a:cs typeface="Tahoma" pitchFamily="34" charset="0"/>
                </a:rPr>
                <a:t>●</a:t>
              </a:r>
              <a:r>
                <a:rPr lang="mk-MK" sz="1400" dirty="0" smtClean="0">
                  <a:solidFill>
                    <a:schemeClr val="accent1">
                      <a:lumMod val="75000"/>
                    </a:schemeClr>
                  </a:solidFill>
                  <a:latin typeface="Tahoma" pitchFamily="34" charset="0"/>
                  <a:cs typeface="Tahoma" pitchFamily="34" charset="0"/>
                </a:rPr>
                <a:t> </a:t>
              </a:r>
              <a:r>
                <a:rPr lang="mk-MK" sz="1400" dirty="0">
                  <a:solidFill>
                    <a:schemeClr val="accent1">
                      <a:lumMod val="75000"/>
                    </a:schemeClr>
                  </a:solidFill>
                  <a:latin typeface="Tahoma" pitchFamily="34" charset="0"/>
                  <a:cs typeface="Tahoma" pitchFamily="34" charset="0"/>
                </a:rPr>
                <a:t>Основни информации за студирањето на ФЕИТ </a:t>
              </a:r>
            </a:p>
            <a:p>
              <a:pPr>
                <a:spcBef>
                  <a:spcPts val="1200"/>
                </a:spcBef>
              </a:pPr>
              <a:r>
                <a:rPr lang="mk-MK" sz="1600" dirty="0">
                  <a:solidFill>
                    <a:srgbClr val="4F81BD">
                      <a:lumMod val="75000"/>
                    </a:srgbClr>
                  </a:solidFill>
                  <a:latin typeface="Tahoma" pitchFamily="34" charset="0"/>
                  <a:cs typeface="Tahoma" pitchFamily="34" charset="0"/>
                </a:rPr>
                <a:t>●</a:t>
              </a:r>
              <a:r>
                <a:rPr lang="mk-MK" sz="1400" dirty="0" smtClean="0">
                  <a:solidFill>
                    <a:schemeClr val="accent1">
                      <a:lumMod val="75000"/>
                    </a:schemeClr>
                  </a:solidFill>
                  <a:latin typeface="Tahoma" pitchFamily="34" charset="0"/>
                  <a:cs typeface="Tahoma" pitchFamily="34" charset="0"/>
                </a:rPr>
                <a:t> </a:t>
              </a:r>
              <a:r>
                <a:rPr lang="mk-MK" sz="1400" dirty="0">
                  <a:solidFill>
                    <a:schemeClr val="accent1">
                      <a:lumMod val="75000"/>
                    </a:schemeClr>
                  </a:solidFill>
                  <a:latin typeface="Tahoma" pitchFamily="34" charset="0"/>
                  <a:cs typeface="Tahoma" pitchFamily="34" charset="0"/>
                </a:rPr>
                <a:t>Запознавање со професорите по студиски</a:t>
              </a:r>
            </a:p>
            <a:p>
              <a:r>
                <a:rPr lang="mk-MK" sz="1400" dirty="0">
                  <a:solidFill>
                    <a:schemeClr val="accent1">
                      <a:lumMod val="75000"/>
                    </a:schemeClr>
                  </a:solidFill>
                  <a:latin typeface="Tahoma" pitchFamily="34" charset="0"/>
                  <a:cs typeface="Tahoma" pitchFamily="34" charset="0"/>
                </a:rPr>
                <a:t>    програми и доделување на индексите </a:t>
              </a:r>
            </a:p>
            <a:p>
              <a:endParaRPr lang="en-US" sz="1400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0" y="5115580"/>
              <a:ext cx="3886200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mk-MK" sz="1400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cs typeface="Tahoma" pitchFamily="34" charset="0"/>
                </a:rPr>
                <a:t>15.9.201</a:t>
              </a:r>
              <a:r>
                <a:rPr lang="en-US" sz="1400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cs typeface="Tahoma" pitchFamily="34" charset="0"/>
                </a:rPr>
                <a:t>7 </a:t>
              </a:r>
              <a:r>
                <a:rPr lang="mk-MK" sz="1400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cs typeface="Tahoma" pitchFamily="34" charset="0"/>
                </a:rPr>
                <a:t>година</a:t>
              </a:r>
              <a:r>
                <a:rPr lang="mk-MK" sz="1400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cs typeface="Tahoma" pitchFamily="34" charset="0"/>
                </a:rPr>
                <a:t>, </a:t>
              </a:r>
              <a:r>
                <a:rPr lang="mk-MK" sz="1400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cs typeface="Tahoma" pitchFamily="34" charset="0"/>
                </a:rPr>
                <a:t>1</a:t>
              </a:r>
              <a:r>
                <a:rPr lang="en-US" sz="140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cs typeface="Tahoma" pitchFamily="34" charset="0"/>
                </a:rPr>
                <a:t>0 </a:t>
              </a:r>
              <a:r>
                <a:rPr lang="mk-MK" sz="140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cs typeface="Tahoma" pitchFamily="34" charset="0"/>
                </a:rPr>
                <a:t>часот </a:t>
              </a:r>
              <a:endParaRPr lang="mk-MK" sz="1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endParaRPr>
            </a:p>
            <a:p>
              <a:pPr algn="ctr"/>
              <a:r>
                <a:rPr lang="mk-MK" sz="1400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cs typeface="Tahoma" pitchFamily="34" charset="0"/>
                </a:rPr>
                <a:t>во</a:t>
              </a:r>
            </a:p>
            <a:p>
              <a:pPr algn="ctr"/>
              <a:r>
                <a:rPr lang="mk-MK" sz="1400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cs typeface="Tahoma" pitchFamily="34" charset="0"/>
                </a:rPr>
                <a:t>Амфитеатарот на факултетот </a:t>
              </a:r>
              <a:endParaRPr lang="en-US" sz="1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endParaRPr>
            </a:p>
          </p:txBody>
        </p:sp>
        <p:pic>
          <p:nvPicPr>
            <p:cNvPr id="8" name="Picture 7" descr="staticen baner-mk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0"/>
              <a:ext cx="9144000" cy="838200"/>
            </a:xfrm>
            <a:prstGeom prst="rect">
              <a:avLst/>
            </a:prstGeom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0" scaled="0"/>
              </a:gradFill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88</Words>
  <Application>Microsoft Office PowerPoint</Application>
  <PresentationFormat>On-screen Show (4:3)</PresentationFormat>
  <Paragraphs>26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Fizika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Hristina</dc:creator>
  <cp:lastModifiedBy>Violetac</cp:lastModifiedBy>
  <cp:revision>37</cp:revision>
  <dcterms:created xsi:type="dcterms:W3CDTF">2012-09-10T13:45:49Z</dcterms:created>
  <dcterms:modified xsi:type="dcterms:W3CDTF">2017-09-11T09:55:18Z</dcterms:modified>
</cp:coreProperties>
</file>